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1" r:id="rId11"/>
    <p:sldId id="262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1B"/>
    <a:srgbClr val="4F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23011.1</c:v>
                </c:pt>
                <c:pt idx="1">
                  <c:v>23235.200000000001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520384"/>
        <c:axId val="87521920"/>
      </c:barChart>
      <c:catAx>
        <c:axId val="87520384"/>
        <c:scaling>
          <c:orientation val="minMax"/>
        </c:scaling>
        <c:delete val="0"/>
        <c:axPos val="b"/>
        <c:majorTickMark val="out"/>
        <c:minorTickMark val="none"/>
        <c:tickLblPos val="nextTo"/>
        <c:crossAx val="87521920"/>
        <c:crosses val="autoZero"/>
        <c:auto val="1"/>
        <c:lblAlgn val="ctr"/>
        <c:lblOffset val="100"/>
        <c:noMultiLvlLbl val="0"/>
      </c:catAx>
      <c:valAx>
        <c:axId val="8752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52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6009</c:v>
                </c:pt>
                <c:pt idx="1">
                  <c:v>393.4</c:v>
                </c:pt>
                <c:pt idx="2">
                  <c:v>16832.8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16666666666666E-2"/>
                  <c:y val="-0.2750000000000000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5E-2"/>
                  <c:y val="-0.19062499999999991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20296,8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27875.1</c:v>
                </c:pt>
                <c:pt idx="1">
                  <c:v>20296.8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40968704"/>
        <c:axId val="140970240"/>
        <c:axId val="0"/>
      </c:bar3DChart>
      <c:catAx>
        <c:axId val="1409687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40970240"/>
        <c:crosses val="autoZero"/>
        <c:auto val="1"/>
        <c:lblAlgn val="ctr"/>
        <c:lblOffset val="100"/>
        <c:noMultiLvlLbl val="0"/>
      </c:catAx>
      <c:valAx>
        <c:axId val="140970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09687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800"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ПО РАСХОДАМ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0.19919399199546933"/>
                  <c:y val="1.7395214101499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9474,8 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4085,3</a:t>
                    </a:r>
                    <a:r>
                      <a:rPr lang="ru-RU" smtClean="0"/>
                      <a:t> ЖКХ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6"/>
              <c:layout>
                <c:manualLayout>
                  <c:x val="-9.9967212315162812E-2"/>
                  <c:y val="0.112261277376084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6216,8</a:t>
                    </a:r>
                  </a:p>
                  <a:p>
                    <a:r>
                      <a:rPr lang="ru-RU" dirty="0" smtClean="0"/>
                      <a:t>Культура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195,2</a:t>
                    </a:r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 Социальная политика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9474.7999999999993</c:v>
                </c:pt>
                <c:pt idx="1">
                  <c:v>361.6</c:v>
                </c:pt>
                <c:pt idx="2">
                  <c:v>26.4</c:v>
                </c:pt>
                <c:pt idx="3">
                  <c:v>4085.3</c:v>
                </c:pt>
                <c:pt idx="4">
                  <c:v>6216.8</c:v>
                </c:pt>
                <c:pt idx="5">
                  <c:v>97.6</c:v>
                </c:pt>
                <c:pt idx="6">
                  <c:v>18.600000000000001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595160609977393"/>
          <c:y val="0.12090363301617299"/>
          <c:w val="0.41404839390022607"/>
          <c:h val="0.879096366983826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0.84644</cdr:x>
      <cdr:y>0.83277</cdr:y>
    </cdr:from>
    <cdr:to>
      <cdr:x>1</cdr:x>
      <cdr:y>0.97451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59898" y="3384376"/>
          <a:ext cx="936102" cy="576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</a:rPr>
            <a:t>72,8%</a:t>
          </a:r>
          <a:endParaRPr lang="ru-RU" sz="2400" b="1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5" y="160338"/>
            <a:ext cx="8736906" cy="650902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800" b="1" i="1" dirty="0">
                <a:solidFill>
                  <a:schemeClr val="bg1"/>
                </a:solidFill>
                <a:ea typeface="+mn-ea"/>
                <a:cs typeface="+mn-cs"/>
              </a:rPr>
              <a:t>Отчет об исполнении  бюджета </a:t>
            </a:r>
            <a:r>
              <a:rPr lang="ru-RU" sz="2800" b="1" i="1" dirty="0" err="1" smtClean="0">
                <a:solidFill>
                  <a:schemeClr val="bg1"/>
                </a:solidFill>
                <a:ea typeface="+mn-ea"/>
                <a:cs typeface="+mn-cs"/>
              </a:rPr>
              <a:t>Маркинского</a:t>
            </a:r>
            <a:r>
              <a:rPr lang="ru-RU" sz="2800" b="1" i="1" dirty="0" smtClean="0">
                <a:solidFill>
                  <a:schemeClr val="bg1"/>
                </a:solidFill>
                <a:ea typeface="+mn-ea"/>
                <a:cs typeface="+mn-cs"/>
              </a:rPr>
              <a:t> сельского </a:t>
            </a:r>
            <a:r>
              <a:rPr lang="ru-RU" sz="2800" b="1" i="1" dirty="0">
                <a:solidFill>
                  <a:schemeClr val="bg1"/>
                </a:solidFill>
                <a:ea typeface="+mn-ea"/>
                <a:cs typeface="+mn-cs"/>
              </a:rPr>
              <a:t>поселения Цимлянского района </a:t>
            </a:r>
            <a:br>
              <a:rPr lang="ru-RU" sz="2800" b="1" i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ru-RU" sz="2800" b="1" i="1" dirty="0">
                <a:solidFill>
                  <a:schemeClr val="bg1"/>
                </a:solidFill>
                <a:ea typeface="+mn-ea"/>
                <a:cs typeface="+mn-cs"/>
              </a:rPr>
              <a:t>за 2024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2" name="AutoShape 2" descr="https://lucidgypsy.files.wordpress.com/2013/12/sky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126" y="0"/>
            <a:ext cx="9045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РАСХОДЫ БЮДЖЕТА ПОСЕЛЕНИЯ В РАМКАХ МУНИЦИПАЛЬНЫХ  ЦЕЛЕВЫХ ПРОГРАММ 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2024 ГОД 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ru-R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тыс.руб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.)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561091"/>
              </p:ext>
            </p:extLst>
          </p:nvPr>
        </p:nvGraphicFramePr>
        <p:xfrm>
          <a:off x="179512" y="1412776"/>
          <a:ext cx="8640960" cy="5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89659"/>
                <a:gridCol w="1290842"/>
                <a:gridCol w="1434268"/>
                <a:gridCol w="1326191"/>
              </a:tblGrid>
              <a:tr h="75685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Наименование программ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Годовые назначения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Кассовое исполнение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Исполнение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(%)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33105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ВСЕГО ПО ПРОГРАММАМ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17273,3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10119,5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58,9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312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«Обеспечение качественными жилищно-коммунальными услугами населения» 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6004,1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1469,7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52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9,0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0,0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82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110,0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26,4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55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«Развитие культуры»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6645,0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6045,0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74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«Охрана окружающей среды и рациональное природопользование»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60,0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0,0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4884" y="-1"/>
            <a:ext cx="10128884" cy="75966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80528" y="0"/>
            <a:ext cx="9324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РАСХОДЫ БЮДЖЕТА ПОСЕЛЕНИЯ В РАМКАХ МУНИЦИПАЛЬНЫХ ЦЕЛЕВЫХ ПРОГРАММ </a:t>
            </a:r>
            <a:r>
              <a:rPr lang="ru-RU" sz="2800" b="1" dirty="0">
                <a:solidFill>
                  <a:srgbClr val="FFC000"/>
                </a:solidFill>
              </a:rPr>
              <a:t>(ПРОДОЛЖЕНИЕ)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65970"/>
              </p:ext>
            </p:extLst>
          </p:nvPr>
        </p:nvGraphicFramePr>
        <p:xfrm>
          <a:off x="179512" y="1340768"/>
          <a:ext cx="8784976" cy="35490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6155"/>
                <a:gridCol w="1312355"/>
                <a:gridCol w="1458172"/>
                <a:gridCol w="1348294"/>
              </a:tblGrid>
              <a:tr h="82869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Годовые назначения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Кассовое исполнение с начала года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(%)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46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2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«Энергоэффективность и развитие энергетики»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152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«Формирование современной комфортной среды»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4332,2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2559,8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82869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Развитие субъектов малого и среднего предпринимательства» 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24544" y="4941168"/>
            <a:ext cx="9288016" cy="217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550" b="1" i="1" dirty="0" smtClean="0">
              <a:solidFill>
                <a:srgbClr val="002060"/>
              </a:solidFill>
            </a:endParaRPr>
          </a:p>
          <a:p>
            <a:pPr lvl="0"/>
            <a:r>
              <a:rPr lang="ru-RU" sz="1550" b="1" i="1" dirty="0" smtClean="0">
                <a:solidFill>
                  <a:srgbClr val="002060"/>
                </a:solidFill>
              </a:rPr>
              <a:t>*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Муниципальная  целевая программа </a:t>
            </a:r>
            <a:r>
              <a:rPr lang="ru-RU" sz="2000" b="1" i="1" dirty="0">
                <a:solidFill>
                  <a:prstClr val="black"/>
                </a:solidFill>
                <a:latin typeface="Times New Roman"/>
                <a:ea typeface="Calibri"/>
              </a:rPr>
              <a:t>«Формирование современной комфортной среды»</a:t>
            </a:r>
            <a:r>
              <a:rPr lang="ru-RU" sz="20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частично финансировалась  за счет  средств областного бюджета (годовые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назначени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–1250,0 тыс. руб.) и за счет инициативных платежей (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годовые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назначение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124,0 тыс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руб.)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Все остальные программы финансировались в пределах расходов местного бюджета.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9" y="392906"/>
            <a:ext cx="9144000" cy="64650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" y="4221088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Маркинского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маркинское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сп.рф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 8 (86391) 42-1-05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 347310, Ростовская область, Цимлянский район,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ст.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Маркинская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ул. Ленина, 3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sp4142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@donpac.ru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4888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alt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alt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Маркинского</a:t>
            </a: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rgbClr val="34411B"/>
                </a:solidFill>
              </a:rPr>
              <a:t>Представляем Вашему вниманию Отчет об исполнении  бюджета </a:t>
            </a:r>
            <a:r>
              <a:rPr lang="ru-RU" sz="2800" b="1" dirty="0" err="1" smtClean="0">
                <a:solidFill>
                  <a:srgbClr val="34411B"/>
                </a:solidFill>
              </a:rPr>
              <a:t>Маркинского</a:t>
            </a:r>
            <a:r>
              <a:rPr lang="ru-RU" sz="2800" b="1" dirty="0" smtClean="0">
                <a:solidFill>
                  <a:srgbClr val="34411B"/>
                </a:solidFill>
              </a:rPr>
              <a:t> сельского поселения Цимлянского района за 2024 год.</a:t>
            </a:r>
          </a:p>
          <a:p>
            <a:pPr algn="just"/>
            <a:r>
              <a:rPr lang="ru-RU" sz="2800" b="1" dirty="0" smtClean="0">
                <a:solidFill>
                  <a:srgbClr val="34411B"/>
                </a:solidFill>
              </a:rPr>
              <a:t>        Бюджет для граждан нацелен на получение обратной связи от жителей поселения, которых волнуют проблемы муниципальных финансов. 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  <a:endParaRPr lang="ru-RU" sz="2800" b="1" dirty="0">
              <a:solidFill>
                <a:srgbClr val="3441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ОСНОВНЫЕ ПАРАМЕТРЫ ИСПОЛНЕНИЯ  БЮДЖЕТА МАРКИНСКОГО СЕЛЬСКОГО ПОСЕЛЕНИЯ ЗА </a:t>
            </a:r>
            <a:r>
              <a:rPr lang="ru-RU" sz="3200" b="1" dirty="0" smtClean="0"/>
              <a:t>2024</a:t>
            </a:r>
            <a:r>
              <a:rPr lang="ru-RU" sz="2800" b="1" dirty="0" smtClean="0"/>
              <a:t> ГОД (</a:t>
            </a:r>
            <a:r>
              <a:rPr lang="ru-RU" sz="2800" b="1" dirty="0" err="1" smtClean="0"/>
              <a:t>тыс.руб</a:t>
            </a:r>
            <a:r>
              <a:rPr lang="ru-RU" sz="2800" b="1" dirty="0" smtClean="0"/>
              <a:t>.)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03595"/>
              </p:ext>
            </p:extLst>
          </p:nvPr>
        </p:nvGraphicFramePr>
        <p:xfrm>
          <a:off x="1115616" y="1844824"/>
          <a:ext cx="7200800" cy="256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963"/>
                <a:gridCol w="1538035"/>
                <a:gridCol w="1383704"/>
                <a:gridCol w="1902098"/>
              </a:tblGrid>
              <a:tr h="835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План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Факт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(%)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Доходы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23011,1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23235,2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Расходы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27875,1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20296,8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Дефицит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4864,0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21" y="4457700"/>
            <a:ext cx="3768725" cy="20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344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ИСПОЛНЕНИЕ БЮДЖЕТА  МАРКИНСКОГО СЕЛЬСКОГО ПОСЕЛЕНИЯ ЗА 2024 ГОД ПО ДОХОДАМ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10252694"/>
              </p:ext>
            </p:extLst>
          </p:nvPr>
        </p:nvGraphicFramePr>
        <p:xfrm>
          <a:off x="395536" y="1397000"/>
          <a:ext cx="43204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9150214"/>
              </p:ext>
            </p:extLst>
          </p:nvPr>
        </p:nvGraphicFramePr>
        <p:xfrm>
          <a:off x="4860032" y="1556792"/>
          <a:ext cx="41764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088015"/>
              </p:ext>
            </p:extLst>
          </p:nvPr>
        </p:nvGraphicFramePr>
        <p:xfrm>
          <a:off x="323529" y="1412777"/>
          <a:ext cx="8640960" cy="537086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76463"/>
                <a:gridCol w="1656184"/>
                <a:gridCol w="1368152"/>
                <a:gridCol w="1440161"/>
              </a:tblGrid>
              <a:tr h="432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24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6150,0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6402,4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252,4</a:t>
                      </a:r>
                    </a:p>
                  </a:txBody>
                  <a:tcPr marL="61147" marR="61147" marT="0" marB="0"/>
                </a:tc>
              </a:tr>
              <a:tr h="336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1500,0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1676,1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176,1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495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568,6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-374,8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410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475,0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562,0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47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 с организаций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1661,8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1946,0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284,1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385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Земельный налог  с физических лиц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1599,0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1622,3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372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864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 от оказания платных услуг(работ) и компенсации затрат государству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-28,4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430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666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Инициативные платежи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257,8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241,5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-16,3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СТРУКТУРА И ОБЪЕМ НАЛОГОВЫХ И НЕНАЛОГОВЫХ ДОХОДОВ БЮДЖЕТА МАРКИНСКОГО СЕЛЬСКОГО ПОСЕЛЕНИЯ ЗА </a:t>
            </a:r>
            <a:r>
              <a:rPr lang="ru-RU" sz="3200" b="1" dirty="0" smtClean="0">
                <a:solidFill>
                  <a:srgbClr val="FFC000"/>
                </a:solidFill>
              </a:rPr>
              <a:t>2024</a:t>
            </a:r>
            <a:r>
              <a:rPr lang="ru-RU" sz="2800" b="1" dirty="0" smtClean="0">
                <a:solidFill>
                  <a:srgbClr val="FFC000"/>
                </a:solidFill>
              </a:rPr>
              <a:t> ГОД (</a:t>
            </a:r>
            <a:r>
              <a:rPr lang="ru-RU" sz="2800" b="1" dirty="0" err="1" smtClean="0">
                <a:solidFill>
                  <a:srgbClr val="FFC000"/>
                </a:solidFill>
              </a:rPr>
              <a:t>тыс.руб</a:t>
            </a:r>
            <a:r>
              <a:rPr lang="ru-RU" sz="2800" b="1" dirty="0" smtClean="0">
                <a:solidFill>
                  <a:srgbClr val="FFC000"/>
                </a:solidFill>
              </a:rPr>
              <a:t>.)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96552" y="0"/>
            <a:ext cx="10009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СТРУКТУРА И ОБЪЕМ БЕЗВОЗМЕЗДНЫХ ПОСТУПЛЕНИЙ (</a:t>
            </a:r>
            <a:r>
              <a:rPr lang="ru-RU" sz="2800" b="1" dirty="0" err="1" smtClean="0">
                <a:solidFill>
                  <a:srgbClr val="FFC000"/>
                </a:solidFill>
              </a:rPr>
              <a:t>тыс.руб</a:t>
            </a:r>
            <a:r>
              <a:rPr lang="ru-RU" sz="2800" b="1" dirty="0" smtClean="0">
                <a:solidFill>
                  <a:srgbClr val="FFC000"/>
                </a:solidFill>
              </a:rPr>
              <a:t>.)  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03376"/>
              </p:ext>
            </p:extLst>
          </p:nvPr>
        </p:nvGraphicFramePr>
        <p:xfrm>
          <a:off x="395536" y="1124744"/>
          <a:ext cx="8352928" cy="52891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/>
                <a:gridCol w="1008112"/>
                <a:gridCol w="1008112"/>
                <a:gridCol w="1584176"/>
              </a:tblGrid>
              <a:tr h="648072"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План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Факт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Исполнение(%)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4388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16861,1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16832,8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3264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на выравнивание уровня бюджетной обеспеченности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14481,3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14481,3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449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Дотация на поддержку мер по сбалансированности бюджета (выполнение майских указов Президента РФ 2012 года)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4493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осуществление полномочий по первичному воинскому учету  на территориях,  где отсутствуют военные комиссариаты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84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выполнение передаваемых полномочий субъектов РФ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06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 межбюджетные трансферты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1468,2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1439,9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188640"/>
            <a:ext cx="9144000" cy="63758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ИСПОЛНЕНИЕ БЮДЖЕТА МАРКИНСКОГО СЕЛЬСКОГО ПОСЕЛЕНИЯ ЗА 2024 ГОД ПО РАСХОДАМ (</a:t>
            </a:r>
            <a:r>
              <a:rPr lang="ru-RU" sz="2800" b="1" dirty="0" err="1" smtClean="0">
                <a:solidFill>
                  <a:srgbClr val="FFC000"/>
                </a:solidFill>
              </a:rPr>
              <a:t>тыс.руб</a:t>
            </a:r>
            <a:r>
              <a:rPr lang="ru-RU" sz="2800" b="1" dirty="0" smtClean="0">
                <a:solidFill>
                  <a:srgbClr val="FFC000"/>
                </a:solidFill>
              </a:rPr>
              <a:t>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4939580"/>
              </p:ext>
            </p:extLst>
          </p:nvPr>
        </p:nvGraphicFramePr>
        <p:xfrm>
          <a:off x="1403648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35118"/>
              </p:ext>
            </p:extLst>
          </p:nvPr>
        </p:nvGraphicFramePr>
        <p:xfrm>
          <a:off x="503548" y="1019637"/>
          <a:ext cx="8136904" cy="508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0336"/>
                <a:gridCol w="1258284"/>
                <a:gridCol w="1258284"/>
              </a:tblGrid>
              <a:tr h="612743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27875,1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20296,8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657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9830,4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9474,8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  <a:endParaRPr lang="ru-RU" sz="20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361,6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261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Жилищно- коммунальное хозяйство</a:t>
                      </a:r>
                      <a:endParaRPr lang="ru-RU" sz="20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10402,1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4085,3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857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Охрана окружающей среды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6845,0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6216,8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 и спорт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886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СТРУКТУРА И ОБЪЕМ РАСХОДОВ БЮДЖЕТА МАРКИНСКОГО СЕЛЬСКОГО ПОСЕЛЕНИЯ ЗА 2024 (тыс. руб.)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71812655"/>
              </p:ext>
            </p:extLst>
          </p:nvPr>
        </p:nvGraphicFramePr>
        <p:xfrm>
          <a:off x="107504" y="0"/>
          <a:ext cx="8856984" cy="656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62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3425</TotalTime>
  <Words>537</Words>
  <Application>Microsoft Office PowerPoint</Application>
  <PresentationFormat>Экран (4:3)</PresentationFormat>
  <Paragraphs>201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Отчет об исполнении  бюджета Маркинского сельского поселения Цимлянского района  за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Семейка Соитовых!</dc:creator>
  <cp:lastModifiedBy>Виктория</cp:lastModifiedBy>
  <cp:revision>57</cp:revision>
  <dcterms:created xsi:type="dcterms:W3CDTF">2018-03-07T10:41:26Z</dcterms:created>
  <dcterms:modified xsi:type="dcterms:W3CDTF">2025-05-30T05:17:56Z</dcterms:modified>
</cp:coreProperties>
</file>